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81813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035753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4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533400" y="533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Change</a:t>
            </a:r>
            <a:r>
              <a:rPr lang="en-US"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>
            <a:off x="990600" y="51054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2362200" y="3911600"/>
            <a:ext cx="18414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7800" y="1905000"/>
            <a:ext cx="5257799" cy="3681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Housing Reform and Middle-Class Values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Middle-class reformers turned to housing reform to solve the medical, moral, and political dangers posed by slums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Good housing=good family life=patriotic feelings 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0800" y="3857625"/>
            <a:ext cx="3733800" cy="2771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Role of Women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disabilities confronted by all women- property rights, family law, education </a:t>
            </a: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0" y="3124200"/>
            <a:ext cx="4267199" cy="343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Family Law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0" y="1295400"/>
            <a:ext cx="5181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European family law required wives to “give obedience” to their husbands- made women legal minors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Divorce was difficult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Husband could take kids away from wife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Contraception and abortion were illegal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6800" y="1600200"/>
            <a:ext cx="4079874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45720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Less access to education than men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University of Zurich allowed women in 1860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who attended universities labeled radicals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 feared competition for jobs</a:t>
            </a:r>
          </a:p>
        </p:txBody>
      </p:sp>
      <p:pic>
        <p:nvPicPr>
          <p:cNvPr id="170" name="Shape 1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600" y="2057400"/>
            <a:ext cx="4135437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/>
          <p:nvPr/>
        </p:nvSpPr>
        <p:spPr>
          <a:xfrm>
            <a:off x="5257800" y="5715000"/>
            <a:ext cx="3429000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University of London admitted women in 1878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Employment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228600" y="1066800"/>
            <a:ext cx="47244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Expansion in variety of jobs available outside better-paying learned professions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Withdrawal of married women from work force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Low-level skills, minimal training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jobs occupied primarily by unmarried women or widows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paid low wages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78" name="Shape 1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2590800"/>
            <a:ext cx="4351336" cy="27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Withdrawal from Labor Force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3505200" y="1219200"/>
            <a:ext cx="53339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Upon marriage it was socially acceptable for women to withdraw from labor force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If she did work, worked at home- textiles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expectations- more prosperous family became, less involved in employment its women were supposed to be </a:t>
            </a: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600200"/>
            <a:ext cx="3297237" cy="419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Working-Class Women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152400" y="1524000"/>
            <a:ext cx="44958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Textile industry less dominant than earlier in century, but continued to employ many women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Putting-out system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treated as casual workers throughout Europe </a:t>
            </a:r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600" y="1981200"/>
            <a:ext cx="4133849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4953000" y="6096000"/>
            <a:ext cx="4190999" cy="3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Ironers- Edgar Degas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Poverty and Prostitution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304800" y="1295400"/>
            <a:ext cx="38862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prostitution was generally legalized and subject to governmental and municipal regulations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who became prostitutes- workers, minimal skills or education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Customers- working-class men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7800" y="1447800"/>
            <a:ext cx="3429000" cy="4822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of the Middle Class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228600" y="1219200"/>
            <a:ext cx="41909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Participated in vast expansion of consumerism and domestic comfort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Enjoyed improvements of sanitation and electricity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Lived in fashionable houses of the suburbs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8200" y="2057400"/>
            <a:ext cx="4284661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Cult of Domesticity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228600" y="1447800"/>
            <a:ext cx="3733800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Middle-class women did not work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separate spheres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Woman was in charge of home as unit of consumption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14285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Rearing and nurturing of children was women’s chief </a:t>
            </a: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task </a:t>
            </a: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4400" y="1447800"/>
            <a:ext cx="3733800" cy="513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Population Trends and Migration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228600" y="1600200"/>
            <a:ext cx="41148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Europeans made up 20% of world’s population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Railroads, steamships, better roads/modes of transportation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Cheap land and better wages</a:t>
            </a:r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600" y="2362200"/>
            <a:ext cx="4457700" cy="2714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Religious and Charitable Activities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381000" y="1295400"/>
            <a:ext cx="3962399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Cult of domesticity assigned firm religious duties to women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religious activities became part of expected work of women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Expected to administer charity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Set up clubs for poor youth, societies to protect poor young women, schools for infants, and societies for visiting the poor </a:t>
            </a: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1600" y="1524000"/>
            <a:ext cx="3748087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Sexuality and Family Size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4038600" y="1600200"/>
            <a:ext cx="46481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Middle classes enjoyed sexual relations w/in marriage far more than was once thought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contraceptive devices became available near end of the century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smaller family size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1447800"/>
            <a:ext cx="3148012" cy="4876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Rise of Political Feminism</a:t>
            </a:r>
          </a:p>
        </p:txBody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Shape 2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52600"/>
            <a:ext cx="4190999" cy="4170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Shape 2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3400" y="1981200"/>
            <a:ext cx="44958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Obstacles to Achieving Equality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38099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Women often reluctant to support feminist causes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Sensitive to their class and economic interests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Differences over tactics, class divisions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People associated feminists w/radicals who had many unorthodox views on family life, sexuality, and property </a:t>
            </a:r>
          </a:p>
        </p:txBody>
      </p:sp>
      <p:pic>
        <p:nvPicPr>
          <p:cNvPr id="243" name="Shape 2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600" y="1371600"/>
            <a:ext cx="3986212" cy="524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/>
        </p:nvSpPr>
        <p:spPr>
          <a:xfrm>
            <a:off x="990600" y="6019800"/>
            <a:ext cx="3124199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Emmeline Pankhurst being arrested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Britain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7244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Most advanced women’s movement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Badly divided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Millicent Fawcett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Emmeline Pankhurst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Radical branch of British feminists </a:t>
            </a:r>
          </a:p>
        </p:txBody>
      </p:sp>
      <p:pic>
        <p:nvPicPr>
          <p:cNvPr id="251" name="Shape 2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0" y="1981200"/>
            <a:ext cx="32766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Shape 252"/>
          <p:cNvSpPr txBox="1"/>
          <p:nvPr/>
        </p:nvSpPr>
        <p:spPr>
          <a:xfrm>
            <a:off x="5791200" y="5410200"/>
            <a:ext cx="23622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Millicent Fawcett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Feminism in Other Countries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54102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France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Hubertine Auclert-1880s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Marie Mauguet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Germany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Feminist societies didn’t develop until 1894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Norway was first country to give women the vote- 1907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9" name="Shape 2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9800" y="2133600"/>
            <a:ext cx="2692399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 txBox="1"/>
          <p:nvPr/>
        </p:nvSpPr>
        <p:spPr>
          <a:xfrm>
            <a:off x="6324600" y="5181600"/>
            <a:ext cx="220979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Hubertine Auclert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Jewish Emancipation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3581400" y="1371600"/>
            <a:ext cx="53339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 of emancipation began in late 1700s and continued throughout the 1800s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Received legal rights and integrated into society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Anti-Semitism was still rampant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Zionist Movement- Theo Herzl</a:t>
            </a:r>
          </a:p>
        </p:txBody>
      </p:sp>
      <p:pic>
        <p:nvPicPr>
          <p:cNvPr id="267" name="Shape 2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219200"/>
            <a:ext cx="3200399" cy="513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Labor, Socialism, and Politics</a:t>
            </a:r>
          </a:p>
        </p:txBody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304800" y="1219200"/>
            <a:ext cx="4114800" cy="46783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industrial expansion wrought further changes in life of the labor force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Numbers of urban proletariat rose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Trade unions, democratic political parties, and socialism </a:t>
            </a:r>
          </a:p>
        </p:txBody>
      </p:sp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600" y="1981200"/>
            <a:ext cx="4543424" cy="358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Trade Unionism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0" y="1447800"/>
            <a:ext cx="47244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fully legal in Britain in 1871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immediate improvement of wages and working conditions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strikes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collective form of association for confronting economic difficulties and improving security </a:t>
            </a:r>
          </a:p>
        </p:txBody>
      </p:sp>
      <p:pic>
        <p:nvPicPr>
          <p:cNvPr id="281" name="Shape 2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8200" y="2209800"/>
            <a:ext cx="4270375" cy="335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Democracy and Political Parties</a:t>
            </a: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800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European states except for Russia formed broad-based electoral systems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Could no longer ignore needs of working class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Organized political parties mobilized new voters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Shape 2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7800" y="2362200"/>
            <a:ext cx="3524249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Second Industrial Revolution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0" y="1371600"/>
            <a:ext cx="5105399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industries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 disposable income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larger markets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forms of retailing- department stores, chain stores, packaging techniques, mail-order catalogs, and advertising </a:t>
            </a:r>
          </a:p>
        </p:txBody>
      </p:sp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9200" y="2286000"/>
            <a:ext cx="3962399" cy="29717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638800" y="5486400"/>
            <a:ext cx="274319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Daimler’s car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Socialism and Communism?</a:t>
            </a:r>
          </a:p>
        </p:txBody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381000" y="1066800"/>
            <a:ext cx="4648199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Groups sprung up in almost every country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Contradicted nationalism b/c it was trying to unite workers across borders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Underestimated power of nationalism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14285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Would improvement of lot of working class come about through revolution or democratic process</a:t>
            </a: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pic>
        <p:nvPicPr>
          <p:cNvPr id="295" name="Shape 2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53050" y="1143000"/>
            <a:ext cx="3790949" cy="513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Ascendancy of the Middle Class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648200" y="1798636"/>
            <a:ext cx="41909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after revolutions of 1848, middle classes ceased to be a radical force in society- new material life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arbiters of consumer taste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752600"/>
            <a:ext cx="4190999" cy="4262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Distinctions w/in the Middle Class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228600" y="1676400"/>
            <a:ext cx="3505200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diverse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Three tiers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Very wealthy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Professionals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White-collar workers</a:t>
            </a: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0" y="2286000"/>
            <a:ext cx="4862511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4343400" y="5867400"/>
            <a:ext cx="380999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Krupp family home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Late Nineteenth Century Urban Life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228600" y="1524000"/>
            <a:ext cx="4800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1850-1911: urban dwellers from 25-44% of population in France and 30-60% in Germany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bad housing, social anonymity, lack of skills resulted in unemployment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competition for jobs</a:t>
            </a: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7762" y="2286000"/>
            <a:ext cx="4033837" cy="300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Redesign of Cities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495800" y="990600"/>
            <a:ext cx="4419599" cy="586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651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transformed districts into places where businesses, gov’t offices, retail stores, and theaters were located, but few people actually lived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Georges Haussmann- redesigned Paris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Opera, parks, major public buildings were constructed- JOBS! 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981200"/>
            <a:ext cx="4190999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Development of Suburbs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152400" y="1524000"/>
            <a:ext cx="5029199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Middle classes looked for neighborhoods removed from urban congestion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Working class looked for affordable housing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European suburbs- apartment buildings or private houses built closely together w/small lawns and gardens </a:t>
            </a:r>
          </a:p>
        </p:txBody>
      </p:sp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4400" y="1905000"/>
            <a:ext cx="4190999" cy="2757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Urban Sanitation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228600" y="1295400"/>
            <a:ext cx="49530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Efforts to deal w/over-crowding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water and sewer systems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Expanded gov’t involvement in public health- Britain Public Health Act of 1848…France Melun Act of 1851</a:t>
            </a:r>
          </a:p>
        </p:txBody>
      </p:sp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1600" y="1371600"/>
            <a:ext cx="3048000" cy="517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834</Words>
  <Application>Microsoft Office PowerPoint</Application>
  <PresentationFormat>On-screen Show (4:3)</PresentationFormat>
  <Paragraphs>139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Social Change </vt:lpstr>
      <vt:lpstr>Population Trends and Migration</vt:lpstr>
      <vt:lpstr>Second Industrial Revolution</vt:lpstr>
      <vt:lpstr>Ascendancy of the Middle Class</vt:lpstr>
      <vt:lpstr>Social Distinctions w/in the Middle Class</vt:lpstr>
      <vt:lpstr>Late Nineteenth Century Urban Life</vt:lpstr>
      <vt:lpstr>Redesign of Cities</vt:lpstr>
      <vt:lpstr>Development of Suburbs</vt:lpstr>
      <vt:lpstr>Urban Sanitation</vt:lpstr>
      <vt:lpstr>Housing Reform and Middle-Class Values</vt:lpstr>
      <vt:lpstr>Role of Women</vt:lpstr>
      <vt:lpstr>Family Law</vt:lpstr>
      <vt:lpstr>Education</vt:lpstr>
      <vt:lpstr>Employment</vt:lpstr>
      <vt:lpstr>Withdrawal from Labor Force</vt:lpstr>
      <vt:lpstr>Working-Class Women</vt:lpstr>
      <vt:lpstr>Poverty and Prostitution</vt:lpstr>
      <vt:lpstr>Women of the Middle Class</vt:lpstr>
      <vt:lpstr>Cult of Domesticity</vt:lpstr>
      <vt:lpstr>Religious and Charitable Activities</vt:lpstr>
      <vt:lpstr>Sexuality and Family Size</vt:lpstr>
      <vt:lpstr>Rise of Political Feminism</vt:lpstr>
      <vt:lpstr>Obstacles to Achieving Equality</vt:lpstr>
      <vt:lpstr>Britain</vt:lpstr>
      <vt:lpstr>Feminism in Other Countries</vt:lpstr>
      <vt:lpstr>Jewish Emancipation</vt:lpstr>
      <vt:lpstr>Labor, Socialism, and Politics</vt:lpstr>
      <vt:lpstr>Trade Unionism</vt:lpstr>
      <vt:lpstr>Democracy and Political Parties</vt:lpstr>
      <vt:lpstr>Socialism and Communism?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Change </dc:title>
  <dc:creator>Balazs, Stephen</dc:creator>
  <cp:lastModifiedBy>Administrator</cp:lastModifiedBy>
  <cp:revision>1</cp:revision>
  <dcterms:modified xsi:type="dcterms:W3CDTF">2015-02-24T16:14:25Z</dcterms:modified>
</cp:coreProperties>
</file>